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7" r:id="rId2"/>
    <p:sldId id="259" r:id="rId3"/>
    <p:sldId id="262" r:id="rId4"/>
    <p:sldId id="261" r:id="rId5"/>
    <p:sldId id="264" r:id="rId6"/>
    <p:sldId id="263" r:id="rId7"/>
    <p:sldId id="271" r:id="rId8"/>
    <p:sldId id="266" r:id="rId9"/>
    <p:sldId id="265" r:id="rId10"/>
    <p:sldId id="267" r:id="rId11"/>
    <p:sldId id="268" r:id="rId12"/>
    <p:sldId id="269" r:id="rId13"/>
    <p:sldId id="270" r:id="rId14"/>
    <p:sldId id="272" r:id="rId15"/>
    <p:sldId id="273" r:id="rId16"/>
    <p:sldId id="274"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84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F95C83-DE6F-4BC5-AE81-7F062762512F}" type="datetimeFigureOut">
              <a:rPr lang="fr-FR" smtClean="0"/>
              <a:pPr/>
              <a:t>22/05/2013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32BF14-CD6F-4864-8963-230EA797FD0C}"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582D0AD1-52AA-4580-BCE5-0C9B941D3236}" type="datetimeFigureOut">
              <a:rPr lang="fr-FR" smtClean="0"/>
              <a:pPr/>
              <a:t>22/05/2013</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B8A5570A-72FE-46AC-B664-E89B81A37D5A}"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82D0AD1-52AA-4580-BCE5-0C9B941D3236}" type="datetimeFigureOut">
              <a:rPr lang="fr-FR" smtClean="0"/>
              <a:pPr/>
              <a:t>22/05/2013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A5570A-72FE-46AC-B664-E89B81A37D5A}"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82D0AD1-52AA-4580-BCE5-0C9B941D3236}" type="datetimeFigureOut">
              <a:rPr lang="fr-FR" smtClean="0"/>
              <a:pPr/>
              <a:t>22/05/2013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A5570A-72FE-46AC-B664-E89B81A37D5A}"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582D0AD1-52AA-4580-BCE5-0C9B941D3236}" type="datetimeFigureOut">
              <a:rPr lang="fr-FR" smtClean="0"/>
              <a:pPr/>
              <a:t>22/05/2013</a:t>
            </a:fld>
            <a:endParaRPr lang="fr-FR"/>
          </a:p>
        </p:txBody>
      </p:sp>
      <p:sp>
        <p:nvSpPr>
          <p:cNvPr id="9" name="Espace réservé du numéro de diapositive 8"/>
          <p:cNvSpPr>
            <a:spLocks noGrp="1"/>
          </p:cNvSpPr>
          <p:nvPr>
            <p:ph type="sldNum" sz="quarter" idx="15"/>
          </p:nvPr>
        </p:nvSpPr>
        <p:spPr/>
        <p:txBody>
          <a:bodyPr rtlCol="0"/>
          <a:lstStyle/>
          <a:p>
            <a:fld id="{B8A5570A-72FE-46AC-B664-E89B81A37D5A}" type="slidenum">
              <a:rPr lang="fr-FR" smtClean="0"/>
              <a:pPr/>
              <a:t>‹#›</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582D0AD1-52AA-4580-BCE5-0C9B941D3236}" type="datetimeFigureOut">
              <a:rPr lang="fr-FR" smtClean="0"/>
              <a:pPr/>
              <a:t>22/05/2013</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B8A5570A-72FE-46AC-B664-E89B81A37D5A}" type="slidenum">
              <a:rPr lang="fr-FR" smtClean="0"/>
              <a:pPr/>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582D0AD1-52AA-4580-BCE5-0C9B941D3236}" type="datetimeFigureOut">
              <a:rPr lang="fr-FR" smtClean="0"/>
              <a:pPr/>
              <a:t>22/05/2013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A5570A-72FE-46AC-B664-E89B81A37D5A}" type="slidenum">
              <a:rPr lang="fr-FR" smtClean="0"/>
              <a:pPr/>
              <a:t>‹#›</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582D0AD1-52AA-4580-BCE5-0C9B941D3236}" type="datetimeFigureOut">
              <a:rPr lang="fr-FR" smtClean="0"/>
              <a:pPr/>
              <a:t>22/05/2013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8A5570A-72FE-46AC-B664-E89B81A37D5A}" type="slidenum">
              <a:rPr lang="fr-FR" smtClean="0"/>
              <a:pPr/>
              <a:t>‹#›</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582D0AD1-52AA-4580-BCE5-0C9B941D3236}" type="datetimeFigureOut">
              <a:rPr lang="fr-FR" smtClean="0"/>
              <a:pPr/>
              <a:t>22/05/2013</a:t>
            </a:fld>
            <a:endParaRPr lang="fr-FR"/>
          </a:p>
        </p:txBody>
      </p:sp>
      <p:sp>
        <p:nvSpPr>
          <p:cNvPr id="7" name="Espace réservé du numéro de diapositive 6"/>
          <p:cNvSpPr>
            <a:spLocks noGrp="1"/>
          </p:cNvSpPr>
          <p:nvPr>
            <p:ph type="sldNum" sz="quarter" idx="11"/>
          </p:nvPr>
        </p:nvSpPr>
        <p:spPr/>
        <p:txBody>
          <a:bodyPr rtlCol="0"/>
          <a:lstStyle/>
          <a:p>
            <a:fld id="{B8A5570A-72FE-46AC-B664-E89B81A37D5A}" type="slidenum">
              <a:rPr lang="fr-FR" smtClean="0"/>
              <a:pPr/>
              <a:t>‹#›</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82D0AD1-52AA-4580-BCE5-0C9B941D3236}" type="datetimeFigureOut">
              <a:rPr lang="fr-FR" smtClean="0"/>
              <a:pPr/>
              <a:t>22/05/2013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8A5570A-72FE-46AC-B664-E89B81A37D5A}"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582D0AD1-52AA-4580-BCE5-0C9B941D3236}" type="datetimeFigureOut">
              <a:rPr lang="fr-FR" smtClean="0"/>
              <a:pPr/>
              <a:t>22/05/2013</a:t>
            </a:fld>
            <a:endParaRPr lang="fr-FR"/>
          </a:p>
        </p:txBody>
      </p:sp>
      <p:sp>
        <p:nvSpPr>
          <p:cNvPr id="22" name="Espace réservé du numéro de diapositive 21"/>
          <p:cNvSpPr>
            <a:spLocks noGrp="1"/>
          </p:cNvSpPr>
          <p:nvPr>
            <p:ph type="sldNum" sz="quarter" idx="15"/>
          </p:nvPr>
        </p:nvSpPr>
        <p:spPr/>
        <p:txBody>
          <a:bodyPr rtlCol="0"/>
          <a:lstStyle/>
          <a:p>
            <a:fld id="{B8A5570A-72FE-46AC-B664-E89B81A37D5A}" type="slidenum">
              <a:rPr lang="fr-FR" smtClean="0"/>
              <a:pPr/>
              <a:t>‹#›</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582D0AD1-52AA-4580-BCE5-0C9B941D3236}" type="datetimeFigureOut">
              <a:rPr lang="fr-FR" smtClean="0"/>
              <a:pPr/>
              <a:t>22/05/2013</a:t>
            </a:fld>
            <a:endParaRPr lang="fr-FR"/>
          </a:p>
        </p:txBody>
      </p:sp>
      <p:sp>
        <p:nvSpPr>
          <p:cNvPr id="18" name="Espace réservé du numéro de diapositive 17"/>
          <p:cNvSpPr>
            <a:spLocks noGrp="1"/>
          </p:cNvSpPr>
          <p:nvPr>
            <p:ph type="sldNum" sz="quarter" idx="11"/>
          </p:nvPr>
        </p:nvSpPr>
        <p:spPr/>
        <p:txBody>
          <a:bodyPr rtlCol="0"/>
          <a:lstStyle/>
          <a:p>
            <a:fld id="{B8A5570A-72FE-46AC-B664-E89B81A37D5A}" type="slidenum">
              <a:rPr lang="fr-FR" smtClean="0"/>
              <a:pPr/>
              <a:t>‹#›</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82D0AD1-52AA-4580-BCE5-0C9B941D3236}" type="datetimeFigureOut">
              <a:rPr lang="fr-FR" smtClean="0"/>
              <a:pPr/>
              <a:t>22/05/2013</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8A5570A-72FE-46AC-B664-E89B81A37D5A}"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686800" cy="4214818"/>
          </a:xfrm>
        </p:spPr>
        <p:txBody>
          <a:bodyPr>
            <a:normAutofit fontScale="90000"/>
          </a:bodyPr>
          <a:lstStyle/>
          <a:p>
            <a:pPr algn="ctr"/>
            <a:r>
              <a:rPr lang="fr-FR" sz="4000" dirty="0" smtClean="0"/>
              <a:t>ETUDE DE LA CHARTE AFRICAINE DE LA DEMOCRATIE, DES ELECTIONS ET DE LA BONNE GOUVERNANCE EN AFRIQUE DE L’OUEST </a:t>
            </a:r>
            <a:br>
              <a:rPr lang="fr-FR" sz="4000" dirty="0" smtClean="0"/>
            </a:br>
            <a:r>
              <a:rPr lang="fr-FR" sz="2700" dirty="0" smtClean="0"/>
              <a:t>(Burkina Faso,  bénin , cote d’Ivoire, république de Guinée, Guinée Bissau , Mauritanie , Niger, Togo,  mali, Sénégal)    </a:t>
            </a:r>
            <a:br>
              <a:rPr lang="fr-FR" sz="2700" dirty="0" smtClean="0"/>
            </a:br>
            <a:r>
              <a:rPr lang="fr-FR" sz="2700" dirty="0" smtClean="0"/>
              <a:t>juillet-octobre 2012</a:t>
            </a:r>
            <a:endParaRPr lang="fr-FR" sz="2700" dirty="0"/>
          </a:p>
        </p:txBody>
      </p:sp>
      <p:sp>
        <p:nvSpPr>
          <p:cNvPr id="3" name="Espace réservé du contenu 2"/>
          <p:cNvSpPr>
            <a:spLocks noGrp="1"/>
          </p:cNvSpPr>
          <p:nvPr>
            <p:ph sz="quarter" idx="1"/>
          </p:nvPr>
        </p:nvSpPr>
        <p:spPr>
          <a:xfrm>
            <a:off x="304800" y="4572008"/>
            <a:ext cx="8686800" cy="1857388"/>
          </a:xfrm>
        </p:spPr>
        <p:txBody>
          <a:bodyPr>
            <a:normAutofit fontScale="70000" lnSpcReduction="20000"/>
          </a:bodyPr>
          <a:lstStyle/>
          <a:p>
            <a:pPr>
              <a:buNone/>
            </a:pPr>
            <a:endParaRPr lang="fr-FR" dirty="0" smtClean="0"/>
          </a:p>
          <a:p>
            <a:pPr>
              <a:buNone/>
            </a:pPr>
            <a:endParaRPr lang="fr-FR" dirty="0" smtClean="0"/>
          </a:p>
          <a:p>
            <a:pPr>
              <a:buNone/>
            </a:pPr>
            <a:endParaRPr lang="fr-FR" dirty="0" smtClean="0"/>
          </a:p>
          <a:p>
            <a:pPr>
              <a:buNone/>
            </a:pPr>
            <a:r>
              <a:rPr lang="fr-FR" dirty="0" smtClean="0"/>
              <a:t>Par</a:t>
            </a:r>
            <a:r>
              <a:rPr lang="fr-FR" b="1" dirty="0" smtClean="0"/>
              <a:t> Oumar DIALLO </a:t>
            </a:r>
          </a:p>
          <a:p>
            <a:pPr>
              <a:buNone/>
            </a:pPr>
            <a:r>
              <a:rPr lang="fr-FR" b="1" dirty="0" smtClean="0"/>
              <a:t>Chercheur sur les processus électoraux en AO </a:t>
            </a:r>
          </a:p>
          <a:p>
            <a:pPr>
              <a:buNone/>
            </a:pPr>
            <a:r>
              <a:rPr lang="fr-FR" b="1" dirty="0" smtClean="0"/>
              <a:t>RADDHO</a:t>
            </a:r>
            <a:endParaRPr lang="fr-F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sz="2800" b="1" dirty="0" smtClean="0">
                <a:solidFill>
                  <a:schemeClr val="accent3">
                    <a:lumMod val="50000"/>
                  </a:schemeClr>
                </a:solidFill>
              </a:rPr>
              <a:t>QUELLE  RELATION ENTRE LA RATIFICATION  ET VOLONTE POLITIQUE? </a:t>
            </a:r>
            <a:endParaRPr lang="fr-FR" sz="2800" b="1" dirty="0">
              <a:solidFill>
                <a:schemeClr val="accent3">
                  <a:lumMod val="50000"/>
                </a:schemeClr>
              </a:solidFill>
            </a:endParaRPr>
          </a:p>
        </p:txBody>
      </p:sp>
      <p:sp>
        <p:nvSpPr>
          <p:cNvPr id="3" name="Espace réservé du contenu 2"/>
          <p:cNvSpPr>
            <a:spLocks noGrp="1"/>
          </p:cNvSpPr>
          <p:nvPr>
            <p:ph sz="quarter" idx="2"/>
          </p:nvPr>
        </p:nvSpPr>
        <p:spPr>
          <a:ln>
            <a:solidFill>
              <a:srgbClr val="C00000"/>
            </a:solidFill>
          </a:ln>
        </p:spPr>
        <p:txBody>
          <a:bodyPr>
            <a:normAutofit lnSpcReduction="10000"/>
          </a:bodyPr>
          <a:lstStyle/>
          <a:p>
            <a:r>
              <a:rPr lang="fr-FR" dirty="0" smtClean="0"/>
              <a:t> Président de la République, détenteur de pleins pouvoirs de Représentation et manque de culture démocratique, </a:t>
            </a:r>
          </a:p>
          <a:p>
            <a:r>
              <a:rPr lang="fr-FR" dirty="0" smtClean="0"/>
              <a:t> Défaut de communication et collaboration entre les Ministère concernés; </a:t>
            </a:r>
          </a:p>
          <a:p>
            <a:r>
              <a:rPr lang="fr-FR" dirty="0" smtClean="0"/>
              <a:t> </a:t>
            </a:r>
          </a:p>
          <a:p>
            <a:endParaRPr lang="fr-FR" dirty="0"/>
          </a:p>
        </p:txBody>
      </p:sp>
      <p:sp>
        <p:nvSpPr>
          <p:cNvPr id="4" name="Espace réservé du contenu 3"/>
          <p:cNvSpPr>
            <a:spLocks noGrp="1"/>
          </p:cNvSpPr>
          <p:nvPr>
            <p:ph sz="quarter" idx="4"/>
          </p:nvPr>
        </p:nvSpPr>
        <p:spPr>
          <a:ln>
            <a:solidFill>
              <a:srgbClr val="C00000"/>
            </a:solidFill>
          </a:ln>
        </p:spPr>
        <p:txBody>
          <a:bodyPr/>
          <a:lstStyle/>
          <a:p>
            <a:r>
              <a:rPr lang="fr-FR" dirty="0" smtClean="0"/>
              <a:t> Défaut de moyens financiers; </a:t>
            </a:r>
          </a:p>
          <a:p>
            <a:r>
              <a:rPr lang="fr-FR" dirty="0" smtClean="0"/>
              <a:t> Le souci d’embellir son image diplomatique et avoir des arguments devant les partenaires bi et multilatéraux </a:t>
            </a:r>
          </a:p>
          <a:p>
            <a:endParaRPr lang="fr-FR" dirty="0"/>
          </a:p>
        </p:txBody>
      </p:sp>
      <p:sp>
        <p:nvSpPr>
          <p:cNvPr id="5" name="Espace réservé du texte 4"/>
          <p:cNvSpPr>
            <a:spLocks noGrp="1"/>
          </p:cNvSpPr>
          <p:nvPr>
            <p:ph type="body" sz="quarter" idx="1"/>
          </p:nvPr>
        </p:nvSpPr>
        <p:spPr/>
        <p:txBody>
          <a:bodyPr/>
          <a:lstStyle/>
          <a:p>
            <a:r>
              <a:rPr lang="fr-FR" sz="2200" cap="small" dirty="0" smtClean="0">
                <a:solidFill>
                  <a:schemeClr val="tx2">
                    <a:lumMod val="50000"/>
                  </a:schemeClr>
                </a:solidFill>
              </a:rPr>
              <a:t>Obstacles  constatés </a:t>
            </a:r>
            <a:endParaRPr lang="fr-FR" sz="2200" cap="small" dirty="0">
              <a:solidFill>
                <a:schemeClr val="tx2">
                  <a:lumMod val="50000"/>
                </a:schemeClr>
              </a:solidFill>
            </a:endParaRPr>
          </a:p>
        </p:txBody>
      </p:sp>
      <p:sp>
        <p:nvSpPr>
          <p:cNvPr id="6" name="Espace réservé du texte 5"/>
          <p:cNvSpPr>
            <a:spLocks noGrp="1"/>
          </p:cNvSpPr>
          <p:nvPr>
            <p:ph type="body" sz="quarter" idx="3"/>
          </p:nvPr>
        </p:nvSpPr>
        <p:spPr/>
        <p:txBody>
          <a:bodyPr/>
          <a:lstStyle/>
          <a:p>
            <a:endParaRPr lang="fr-FR" sz="2200" cap="small" dirty="0" smtClean="0">
              <a:solidFill>
                <a:schemeClr val="tx2">
                  <a:lumMod val="50000"/>
                </a:schemeClr>
              </a:solidFill>
            </a:endParaRPr>
          </a:p>
          <a:p>
            <a:r>
              <a:rPr lang="fr-FR" sz="2200" cap="small" dirty="0" smtClean="0">
                <a:solidFill>
                  <a:schemeClr val="tx2">
                    <a:lumMod val="50000"/>
                  </a:schemeClr>
                </a:solidFill>
              </a:rPr>
              <a:t>Obstacles  constatés</a:t>
            </a:r>
            <a:r>
              <a:rPr lang="fr-FR" dirty="0" smtClean="0">
                <a:solidFill>
                  <a:schemeClr val="tx2">
                    <a:lumMod val="50000"/>
                  </a:schemeClr>
                </a:solidFill>
              </a:rPr>
              <a:t> </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200" b="1" dirty="0" smtClean="0">
                <a:solidFill>
                  <a:schemeClr val="accent3">
                    <a:lumMod val="50000"/>
                  </a:schemeClr>
                </a:solidFill>
              </a:rPr>
              <a:t>LES AVANTAGES DE LA CHARTE </a:t>
            </a:r>
            <a:endParaRPr lang="fr-FR" sz="3200" b="1" dirty="0">
              <a:solidFill>
                <a:schemeClr val="accent3">
                  <a:lumMod val="50000"/>
                </a:schemeClr>
              </a:solidFill>
            </a:endParaRPr>
          </a:p>
        </p:txBody>
      </p:sp>
      <p:sp>
        <p:nvSpPr>
          <p:cNvPr id="3" name="Espace réservé du contenu 2"/>
          <p:cNvSpPr>
            <a:spLocks noGrp="1"/>
          </p:cNvSpPr>
          <p:nvPr>
            <p:ph sz="quarter" idx="1"/>
          </p:nvPr>
        </p:nvSpPr>
        <p:spPr/>
        <p:txBody>
          <a:bodyPr>
            <a:normAutofit fontScale="92500"/>
          </a:bodyPr>
          <a:lstStyle/>
          <a:p>
            <a:pPr>
              <a:buFont typeface="Courier New" pitchFamily="49" charset="0"/>
              <a:buChar char="o"/>
            </a:pPr>
            <a:r>
              <a:rPr lang="fr-FR" sz="2800" dirty="0" smtClean="0"/>
              <a:t> </a:t>
            </a:r>
            <a:r>
              <a:rPr lang="fr-FR" sz="3200" dirty="0" smtClean="0"/>
              <a:t>Le caractère contraignant de la Charte pour tout pays l’ayant ratifiée;</a:t>
            </a:r>
          </a:p>
          <a:p>
            <a:pPr>
              <a:buFont typeface="Courier New" pitchFamily="49" charset="0"/>
              <a:buChar char="o"/>
            </a:pPr>
            <a:r>
              <a:rPr lang="fr-FR" sz="3200" dirty="0" smtClean="0"/>
              <a:t>Le partenariat Commission de l’UA- PAP – ONG internationales et africaines ( </a:t>
            </a:r>
            <a:r>
              <a:rPr lang="fr-FR" sz="3200" dirty="0" err="1" smtClean="0"/>
              <a:t>Dec</a:t>
            </a:r>
            <a:r>
              <a:rPr lang="fr-FR" sz="3200" dirty="0" smtClean="0"/>
              <a:t>. EX.CL N° 526 du Conseil Exécutif , la Campagne « 11 </a:t>
            </a:r>
            <a:r>
              <a:rPr lang="fr-FR" sz="3200" dirty="0" err="1" smtClean="0"/>
              <a:t>before</a:t>
            </a:r>
            <a:r>
              <a:rPr lang="fr-FR" sz="3200" dirty="0" smtClean="0"/>
              <a:t> 2011 » , réunions de Kigali, Maseru ou de Ouagadougou </a:t>
            </a:r>
          </a:p>
          <a:p>
            <a:pPr>
              <a:buFont typeface="Courier New" pitchFamily="49" charset="0"/>
              <a:buChar char="o"/>
            </a:pPr>
            <a:r>
              <a:rPr lang="fr-FR" sz="3200" dirty="0" smtClean="0"/>
              <a:t>La  Charte:  instrument de promotion et de protection pour les ONG </a:t>
            </a:r>
            <a:endParaRPr lang="fr-FR"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t>
            </a:r>
            <a:r>
              <a:rPr lang="fr-FR" sz="1600" dirty="0" smtClean="0"/>
              <a:t>a démocratie, les élections et la BG , gage de paix </a:t>
            </a:r>
            <a:endParaRPr lang="fr-FR" dirty="0"/>
          </a:p>
        </p:txBody>
      </p:sp>
      <p:pic>
        <p:nvPicPr>
          <p:cNvPr id="5" name="Espace réservé pour une image  4" descr="ANGOLA-ELECTION_0.JPG"/>
          <p:cNvPicPr>
            <a:picLocks noGrp="1" noChangeAspect="1"/>
          </p:cNvPicPr>
          <p:nvPr>
            <p:ph type="pic" idx="1"/>
          </p:nvPr>
        </p:nvPicPr>
        <p:blipFill>
          <a:blip r:embed="rId2"/>
          <a:srcRect l="16381" r="16381"/>
          <a:stretch>
            <a:fillRect/>
          </a:stretch>
        </p:blipFill>
        <p:spPr>
          <a:xfrm>
            <a:off x="0" y="0"/>
            <a:ext cx="5643570" cy="6858000"/>
          </a:xfrm>
        </p:spPr>
      </p:pic>
      <p:sp>
        <p:nvSpPr>
          <p:cNvPr id="4" name="Espace réservé du texte 3"/>
          <p:cNvSpPr>
            <a:spLocks noGrp="1"/>
          </p:cNvSpPr>
          <p:nvPr>
            <p:ph type="body" sz="half" idx="2"/>
          </p:nvPr>
        </p:nvSpPr>
        <p:spPr>
          <a:xfrm>
            <a:off x="6765798" y="264794"/>
            <a:ext cx="1949606" cy="5735973"/>
          </a:xfrm>
        </p:spPr>
        <p:txBody>
          <a:bodyPr/>
          <a:lstStyle/>
          <a:p>
            <a:endParaRPr lang="fr-FR" dirty="0" smtClean="0"/>
          </a:p>
          <a:p>
            <a:endParaRPr lang="fr-FR"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 </a:t>
            </a:r>
            <a:r>
              <a:rPr lang="fr-FR" sz="4400" dirty="0" smtClean="0">
                <a:solidFill>
                  <a:schemeClr val="accent3">
                    <a:lumMod val="50000"/>
                  </a:schemeClr>
                </a:solidFill>
              </a:rPr>
              <a:t>les défis</a:t>
            </a:r>
            <a:r>
              <a:rPr lang="fr-FR" sz="3200" dirty="0" smtClean="0">
                <a:solidFill>
                  <a:schemeClr val="accent3">
                    <a:lumMod val="50000"/>
                  </a:schemeClr>
                </a:solidFill>
              </a:rPr>
              <a:t> </a:t>
            </a:r>
            <a:endParaRPr lang="fr-FR" dirty="0"/>
          </a:p>
        </p:txBody>
      </p:sp>
      <p:sp>
        <p:nvSpPr>
          <p:cNvPr id="3" name="Espace réservé du contenu 2"/>
          <p:cNvSpPr>
            <a:spLocks noGrp="1"/>
          </p:cNvSpPr>
          <p:nvPr>
            <p:ph sz="quarter" idx="1"/>
          </p:nvPr>
        </p:nvSpPr>
        <p:spPr/>
        <p:txBody>
          <a:bodyPr>
            <a:normAutofit lnSpcReduction="10000"/>
          </a:bodyPr>
          <a:lstStyle/>
          <a:p>
            <a:r>
              <a:rPr lang="fr-FR" sz="2800" dirty="0" smtClean="0"/>
              <a:t> </a:t>
            </a:r>
            <a:r>
              <a:rPr lang="fr-FR" sz="2800" dirty="0" smtClean="0">
                <a:solidFill>
                  <a:schemeClr val="accent3">
                    <a:lumMod val="50000"/>
                  </a:schemeClr>
                </a:solidFill>
              </a:rPr>
              <a:t>Alternance démocratique; </a:t>
            </a:r>
          </a:p>
          <a:p>
            <a:r>
              <a:rPr lang="fr-FR" sz="2800" dirty="0" smtClean="0">
                <a:solidFill>
                  <a:schemeClr val="accent3">
                    <a:lumMod val="50000"/>
                  </a:schemeClr>
                </a:solidFill>
              </a:rPr>
              <a:t> Banalisation et  respect des règles du jeu  pour des élections pacifiques sincères et acceptables par les parties prenantes; </a:t>
            </a:r>
          </a:p>
          <a:p>
            <a:r>
              <a:rPr lang="fr-FR" sz="2800" dirty="0" smtClean="0">
                <a:solidFill>
                  <a:schemeClr val="accent3">
                    <a:lumMod val="50000"/>
                  </a:schemeClr>
                </a:solidFill>
              </a:rPr>
              <a:t> « Plafonnage » des mandats et son respect scrupuleux par les Présidents  de la République en exercice; </a:t>
            </a:r>
          </a:p>
          <a:p>
            <a:r>
              <a:rPr lang="fr-FR" sz="2800" dirty="0" smtClean="0">
                <a:solidFill>
                  <a:schemeClr val="accent3">
                    <a:lumMod val="50000"/>
                  </a:schemeClr>
                </a:solidFill>
              </a:rPr>
              <a:t> Culture démocratique plus ancrée chez acteurs politiques et les populations; </a:t>
            </a:r>
          </a:p>
          <a:p>
            <a:r>
              <a:rPr lang="fr-FR" dirty="0" smtClean="0">
                <a:solidFill>
                  <a:schemeClr val="accent3">
                    <a:lumMod val="50000"/>
                  </a:schemeClr>
                </a:solidFill>
              </a:rPr>
              <a:t> </a:t>
            </a:r>
            <a:r>
              <a:rPr lang="fr-FR" sz="2800" dirty="0" smtClean="0">
                <a:solidFill>
                  <a:schemeClr val="accent3">
                    <a:lumMod val="50000"/>
                  </a:schemeClr>
                </a:solidFill>
              </a:rPr>
              <a:t>Une bonne mise en œuvre et un efficace contre au niveau continental </a:t>
            </a:r>
            <a:endParaRPr lang="fr-FR" dirty="0">
              <a:solidFill>
                <a:schemeClr val="accent3">
                  <a:lumMod val="5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b="1" dirty="0" smtClean="0">
                <a:solidFill>
                  <a:schemeClr val="accent3">
                    <a:lumMod val="50000"/>
                  </a:schemeClr>
                </a:solidFill>
              </a:rPr>
              <a:t>Recommandations </a:t>
            </a:r>
            <a:endParaRPr lang="fr-FR" sz="4000" b="1" dirty="0">
              <a:solidFill>
                <a:schemeClr val="accent3">
                  <a:lumMod val="50000"/>
                </a:schemeClr>
              </a:solidFill>
            </a:endParaRPr>
          </a:p>
        </p:txBody>
      </p:sp>
      <p:sp>
        <p:nvSpPr>
          <p:cNvPr id="3" name="Espace réservé du contenu 2"/>
          <p:cNvSpPr>
            <a:spLocks noGrp="1"/>
          </p:cNvSpPr>
          <p:nvPr>
            <p:ph sz="quarter" idx="1"/>
          </p:nvPr>
        </p:nvSpPr>
        <p:spPr/>
        <p:txBody>
          <a:bodyPr>
            <a:normAutofit lnSpcReduction="10000"/>
          </a:bodyPr>
          <a:lstStyle/>
          <a:p>
            <a:pPr>
              <a:buFont typeface="Wingdings" pitchFamily="2" charset="2"/>
              <a:buChar char="q"/>
            </a:pPr>
            <a:r>
              <a:rPr lang="fr-FR" sz="2800" dirty="0" smtClean="0"/>
              <a:t> Faire le plaidoyer et le lobbying auprès des acteurs politiques, notamment le Président de la République qui a un rôle central dans la ratification et la mise en œuvre;</a:t>
            </a:r>
          </a:p>
          <a:p>
            <a:pPr>
              <a:buFont typeface="Wingdings" pitchFamily="2" charset="2"/>
              <a:buChar char="q"/>
            </a:pPr>
            <a:r>
              <a:rPr lang="fr-FR" sz="2800" dirty="0" smtClean="0"/>
              <a:t> Faire la vulgarisation et l’appropriation de la Charte Africaine de la Démocratie, des Elections et de la Bonne Gouvernance auprès des parties prenantes (Fonctionnaires du Gouvernement, députés, sénateurs, ONG société civile et médias) et des populations ; </a:t>
            </a:r>
          </a:p>
          <a:p>
            <a:pPr>
              <a:buFont typeface="Wingdings" pitchFamily="2" charset="2"/>
              <a:buChar char="q"/>
            </a:pPr>
            <a:endParaRPr lang="fr-F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4000" b="1" dirty="0" smtClean="0">
                <a:solidFill>
                  <a:schemeClr val="accent3">
                    <a:lumMod val="50000"/>
                  </a:schemeClr>
                </a:solidFill>
              </a:rPr>
              <a:t>Recommandations</a:t>
            </a:r>
            <a:endParaRPr lang="fr-FR" sz="4000" dirty="0"/>
          </a:p>
        </p:txBody>
      </p:sp>
      <p:sp>
        <p:nvSpPr>
          <p:cNvPr id="3" name="Espace réservé du contenu 2"/>
          <p:cNvSpPr>
            <a:spLocks noGrp="1"/>
          </p:cNvSpPr>
          <p:nvPr>
            <p:ph sz="quarter" idx="1"/>
          </p:nvPr>
        </p:nvSpPr>
        <p:spPr/>
        <p:txBody>
          <a:bodyPr>
            <a:normAutofit fontScale="92500" lnSpcReduction="10000"/>
          </a:bodyPr>
          <a:lstStyle/>
          <a:p>
            <a:pPr>
              <a:buNone/>
            </a:pPr>
            <a:endParaRPr lang="fr-FR" dirty="0" smtClean="0"/>
          </a:p>
          <a:p>
            <a:pPr>
              <a:buFont typeface="Wingdings" pitchFamily="2" charset="2"/>
              <a:buChar char="q"/>
            </a:pPr>
            <a:r>
              <a:rPr lang="fr-FR" sz="2800" dirty="0" smtClean="0"/>
              <a:t>Entreprendre une campagne nationale et sous régionale pour la vulgarisation de la CADEBG; </a:t>
            </a:r>
          </a:p>
          <a:p>
            <a:pPr lvl="0" algn="just">
              <a:buFont typeface="Wingdings" pitchFamily="2" charset="2"/>
              <a:buChar char="q"/>
            </a:pPr>
            <a:r>
              <a:rPr lang="fr-FR" sz="3000" dirty="0" smtClean="0"/>
              <a:t>Approfondir les réflexions pour l’établissement de normes et indicateurs relatifs aux obligations contenues dans la Charte ainsi que sur le rôle des institutions nationales et sous régionales y compris les institutions de suivi / évaluation dans la mise en œuvre de la Charte.  </a:t>
            </a:r>
          </a:p>
          <a:p>
            <a:endParaRPr lang="fr-FR" sz="28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86000" y="1142984"/>
            <a:ext cx="5715024" cy="2428892"/>
          </a:xfrm>
        </p:spPr>
        <p:txBody>
          <a:bodyPr>
            <a:normAutofit/>
          </a:bodyPr>
          <a:lstStyle/>
          <a:p>
            <a:r>
              <a:rPr lang="fr-FR" sz="3600" dirty="0" smtClean="0">
                <a:solidFill>
                  <a:schemeClr val="accent1">
                    <a:lumMod val="50000"/>
                  </a:schemeClr>
                </a:solidFill>
              </a:rPr>
              <a:t>Merci de votre </a:t>
            </a:r>
            <a:endParaRPr lang="fr-FR" sz="3600" dirty="0">
              <a:solidFill>
                <a:schemeClr val="accent1">
                  <a:lumMod val="50000"/>
                </a:schemeClr>
              </a:solidFill>
            </a:endParaRPr>
          </a:p>
        </p:txBody>
      </p:sp>
      <p:sp>
        <p:nvSpPr>
          <p:cNvPr id="3" name="Sous-titre 2"/>
          <p:cNvSpPr>
            <a:spLocks noGrp="1"/>
          </p:cNvSpPr>
          <p:nvPr>
            <p:ph type="subTitle" idx="1"/>
          </p:nvPr>
        </p:nvSpPr>
        <p:spPr>
          <a:xfrm>
            <a:off x="2286000" y="4214818"/>
            <a:ext cx="6172200" cy="2160104"/>
          </a:xfrm>
        </p:spPr>
        <p:txBody>
          <a:bodyPr>
            <a:normAutofit/>
          </a:bodyPr>
          <a:lstStyle/>
          <a:p>
            <a:r>
              <a:rPr lang="fr-FR" sz="4000" dirty="0" smtClean="0">
                <a:solidFill>
                  <a:schemeClr val="accent1">
                    <a:lumMod val="50000"/>
                  </a:schemeClr>
                </a:solidFill>
              </a:rPr>
              <a:t>ATTENTION </a:t>
            </a:r>
            <a:endParaRPr lang="fr-FR" sz="4000" dirty="0">
              <a:solidFill>
                <a:schemeClr val="accent1">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200" b="1" dirty="0" smtClean="0">
                <a:solidFill>
                  <a:schemeClr val="accent3">
                    <a:lumMod val="50000"/>
                  </a:schemeClr>
                </a:solidFill>
              </a:rPr>
              <a:t>CONTEXTE D’ADOPTION DE LA CHARTE</a:t>
            </a:r>
            <a:endParaRPr lang="fr-FR" sz="3200" b="1" dirty="0">
              <a:solidFill>
                <a:schemeClr val="accent3">
                  <a:lumMod val="50000"/>
                </a:schemeClr>
              </a:solidFill>
            </a:endParaRPr>
          </a:p>
        </p:txBody>
      </p:sp>
      <p:sp>
        <p:nvSpPr>
          <p:cNvPr id="3" name="Espace réservé du contenu 2"/>
          <p:cNvSpPr>
            <a:spLocks noGrp="1"/>
          </p:cNvSpPr>
          <p:nvPr>
            <p:ph sz="quarter" idx="1"/>
          </p:nvPr>
        </p:nvSpPr>
        <p:spPr>
          <a:ln>
            <a:solidFill>
              <a:srgbClr val="C00000"/>
            </a:solidFill>
          </a:ln>
        </p:spPr>
        <p:txBody>
          <a:bodyPr/>
          <a:lstStyle/>
          <a:p>
            <a:pPr>
              <a:buFont typeface="Wingdings" pitchFamily="2" charset="2"/>
              <a:buChar char="q"/>
            </a:pPr>
            <a:r>
              <a:rPr lang="fr-FR" dirty="0" smtClean="0"/>
              <a:t> </a:t>
            </a:r>
            <a:r>
              <a:rPr lang="fr-FR" sz="2800" dirty="0" smtClean="0">
                <a:solidFill>
                  <a:schemeClr val="accent3">
                    <a:lumMod val="50000"/>
                  </a:schemeClr>
                </a:solidFill>
              </a:rPr>
              <a:t>Organisations d’élections </a:t>
            </a:r>
            <a:endParaRPr lang="fr-FR" sz="2800" dirty="0" smtClean="0"/>
          </a:p>
          <a:p>
            <a:pPr>
              <a:buFont typeface="Wingdings" pitchFamily="2" charset="2"/>
              <a:buChar char="q"/>
            </a:pPr>
            <a:r>
              <a:rPr lang="fr-FR" sz="2800" dirty="0" smtClean="0">
                <a:solidFill>
                  <a:schemeClr val="accent3">
                    <a:lumMod val="50000"/>
                  </a:schemeClr>
                </a:solidFill>
              </a:rPr>
              <a:t>Elections contestées, </a:t>
            </a:r>
          </a:p>
          <a:p>
            <a:pPr>
              <a:buFont typeface="Wingdings" pitchFamily="2" charset="2"/>
              <a:buChar char="q"/>
            </a:pPr>
            <a:r>
              <a:rPr lang="fr-FR" sz="2800" dirty="0" smtClean="0">
                <a:solidFill>
                  <a:schemeClr val="accent3">
                    <a:lumMod val="50000"/>
                  </a:schemeClr>
                </a:solidFill>
              </a:rPr>
              <a:t>Coups d’Etat répétés </a:t>
            </a:r>
          </a:p>
          <a:p>
            <a:pPr>
              <a:buFont typeface="Wingdings" pitchFamily="2" charset="2"/>
              <a:buChar char="q"/>
            </a:pPr>
            <a:r>
              <a:rPr lang="fr-FR" sz="2800" dirty="0" smtClean="0">
                <a:solidFill>
                  <a:schemeClr val="accent3">
                    <a:lumMod val="50000"/>
                  </a:schemeClr>
                </a:solidFill>
              </a:rPr>
              <a:t> Tripatouillages des Constitutions </a:t>
            </a:r>
          </a:p>
          <a:p>
            <a:pPr>
              <a:buFont typeface="Wingdings" pitchFamily="2" charset="2"/>
              <a:buChar char="q"/>
            </a:pPr>
            <a:r>
              <a:rPr lang="fr-FR" sz="2800" dirty="0" smtClean="0">
                <a:solidFill>
                  <a:schemeClr val="accent3">
                    <a:lumMod val="50000"/>
                  </a:schemeClr>
                </a:solidFill>
              </a:rPr>
              <a:t>Mal gouvernance </a:t>
            </a:r>
            <a:endParaRPr lang="fr-FR" dirty="0">
              <a:solidFill>
                <a:schemeClr val="accent3">
                  <a:lumMod val="50000"/>
                </a:schemeClr>
              </a:solidFill>
            </a:endParaRPr>
          </a:p>
        </p:txBody>
      </p:sp>
      <p:sp>
        <p:nvSpPr>
          <p:cNvPr id="4" name="Espace réservé du contenu 3"/>
          <p:cNvSpPr>
            <a:spLocks noGrp="1"/>
          </p:cNvSpPr>
          <p:nvPr>
            <p:ph sz="quarter" idx="2"/>
          </p:nvPr>
        </p:nvSpPr>
        <p:spPr>
          <a:ln>
            <a:solidFill>
              <a:srgbClr val="C00000"/>
            </a:solidFill>
          </a:ln>
        </p:spPr>
        <p:txBody>
          <a:bodyPr/>
          <a:lstStyle/>
          <a:p>
            <a:r>
              <a:rPr lang="fr-FR" dirty="0" smtClean="0"/>
              <a:t> </a:t>
            </a:r>
            <a:r>
              <a:rPr lang="fr-FR" sz="2800" dirty="0" smtClean="0">
                <a:solidFill>
                  <a:schemeClr val="accent3">
                    <a:lumMod val="50000"/>
                  </a:schemeClr>
                </a:solidFill>
              </a:rPr>
              <a:t>Exigence conjoncturelle; </a:t>
            </a:r>
          </a:p>
          <a:p>
            <a:r>
              <a:rPr lang="fr-FR" sz="2800" dirty="0" smtClean="0">
                <a:solidFill>
                  <a:schemeClr val="accent3">
                    <a:lumMod val="50000"/>
                  </a:schemeClr>
                </a:solidFill>
              </a:rPr>
              <a:t> volonté ferme des Chefs d’Etat et de Gouvernement; </a:t>
            </a:r>
          </a:p>
          <a:p>
            <a:r>
              <a:rPr lang="fr-FR" sz="2800" dirty="0" smtClean="0">
                <a:solidFill>
                  <a:schemeClr val="accent3">
                    <a:lumMod val="50000"/>
                  </a:schemeClr>
                </a:solidFill>
              </a:rPr>
              <a:t> Demande ferme des partenaires au développement; </a:t>
            </a:r>
          </a:p>
          <a:p>
            <a:r>
              <a:rPr lang="fr-FR" sz="2800" dirty="0" smtClean="0">
                <a:solidFill>
                  <a:schemeClr val="accent3">
                    <a:lumMod val="50000"/>
                  </a:schemeClr>
                </a:solidFill>
              </a:rPr>
              <a:t>Exigence  des ONG  </a:t>
            </a:r>
            <a:endParaRPr lang="fr-FR" sz="2800"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sz="3600" b="1" dirty="0" smtClean="0">
                <a:solidFill>
                  <a:schemeClr val="accent1">
                    <a:lumMod val="50000"/>
                  </a:schemeClr>
                </a:solidFill>
              </a:rPr>
              <a:t>Principes et valeurs de la CADEBG</a:t>
            </a:r>
            <a:endParaRPr lang="fr-FR" sz="3600" b="1" dirty="0">
              <a:solidFill>
                <a:schemeClr val="accent1">
                  <a:lumMod val="50000"/>
                </a:schemeClr>
              </a:solidFill>
            </a:endParaRPr>
          </a:p>
        </p:txBody>
      </p:sp>
      <p:sp>
        <p:nvSpPr>
          <p:cNvPr id="3" name="Espace réservé du contenu 2"/>
          <p:cNvSpPr>
            <a:spLocks noGrp="1"/>
          </p:cNvSpPr>
          <p:nvPr>
            <p:ph sz="quarter" idx="1"/>
          </p:nvPr>
        </p:nvSpPr>
        <p:spPr/>
        <p:txBody>
          <a:bodyPr>
            <a:normAutofit lnSpcReduction="10000"/>
          </a:bodyPr>
          <a:lstStyle/>
          <a:p>
            <a:pPr>
              <a:buNone/>
            </a:pPr>
            <a:r>
              <a:rPr lang="fr-FR" dirty="0" smtClean="0"/>
              <a:t> </a:t>
            </a:r>
            <a:r>
              <a:rPr lang="fr-FR" sz="2800" dirty="0" smtClean="0"/>
              <a:t>La CHARTE va très loin dans la promotion de l’adhésion aux principes et valeurs universels de démocratie et de bonne gouvernance, mais aussi de : </a:t>
            </a:r>
          </a:p>
          <a:p>
            <a:pPr>
              <a:buFont typeface="Wingdings" pitchFamily="2" charset="2"/>
              <a:buChar char="q"/>
            </a:pPr>
            <a:r>
              <a:rPr lang="fr-FR" sz="2800" dirty="0" smtClean="0"/>
              <a:t>Tenue d ’élections libres équitables et régulières ; </a:t>
            </a:r>
          </a:p>
          <a:p>
            <a:pPr>
              <a:buFont typeface="Wingdings" pitchFamily="2" charset="2"/>
              <a:buChar char="q"/>
            </a:pPr>
            <a:r>
              <a:rPr lang="fr-FR" sz="2800" dirty="0" smtClean="0"/>
              <a:t>Respect des droits humains; </a:t>
            </a:r>
          </a:p>
          <a:p>
            <a:pPr>
              <a:buFont typeface="Wingdings" pitchFamily="2" charset="2"/>
              <a:buChar char="q"/>
            </a:pPr>
            <a:r>
              <a:rPr lang="fr-FR" sz="2800" dirty="0" smtClean="0"/>
              <a:t>De rejet et la condamnation des changements anticonstitutionnels; </a:t>
            </a:r>
          </a:p>
          <a:p>
            <a:pPr>
              <a:buFont typeface="Wingdings" pitchFamily="2" charset="2"/>
              <a:buChar char="q"/>
            </a:pPr>
            <a:r>
              <a:rPr lang="fr-FR" sz="2800" dirty="0" smtClean="0"/>
              <a:t>Participation  citoyenne et responsabilité  financière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chemeClr val="accent3">
                    <a:lumMod val="50000"/>
                  </a:schemeClr>
                </a:solidFill>
              </a:rPr>
              <a:t> </a:t>
            </a:r>
            <a:r>
              <a:rPr lang="fr-FR" sz="6000" b="1" dirty="0" smtClean="0">
                <a:solidFill>
                  <a:schemeClr val="accent3">
                    <a:lumMod val="50000"/>
                  </a:schemeClr>
                </a:solidFill>
              </a:rPr>
              <a:t>LA  CADEBG</a:t>
            </a:r>
            <a:endParaRPr lang="fr-FR" sz="6000" b="1" dirty="0">
              <a:solidFill>
                <a:schemeClr val="accent3">
                  <a:lumMod val="50000"/>
                </a:schemeClr>
              </a:solidFill>
            </a:endParaRPr>
          </a:p>
        </p:txBody>
      </p:sp>
      <p:sp>
        <p:nvSpPr>
          <p:cNvPr id="3" name="Espace réservé du contenu 2"/>
          <p:cNvSpPr>
            <a:spLocks noGrp="1"/>
          </p:cNvSpPr>
          <p:nvPr>
            <p:ph sz="quarter" idx="1"/>
          </p:nvPr>
        </p:nvSpPr>
        <p:spPr/>
        <p:txBody>
          <a:bodyPr/>
          <a:lstStyle/>
          <a:p>
            <a:pPr>
              <a:buFont typeface="Wingdings" pitchFamily="2" charset="2"/>
              <a:buChar char="v"/>
            </a:pPr>
            <a:r>
              <a:rPr lang="fr-FR" dirty="0" smtClean="0"/>
              <a:t> </a:t>
            </a:r>
            <a:r>
              <a:rPr lang="fr-FR" sz="3200" dirty="0" smtClean="0"/>
              <a:t>Elle est adoptée  le 30 janvier 2007 par la CCEG de l’UA lors du 8</a:t>
            </a:r>
            <a:r>
              <a:rPr lang="fr-FR" sz="3200" baseline="30000" dirty="0" smtClean="0"/>
              <a:t>ème</a:t>
            </a:r>
            <a:r>
              <a:rPr lang="fr-FR" sz="3200" dirty="0" smtClean="0"/>
              <a:t> Sommet tenue à Adis </a:t>
            </a:r>
            <a:r>
              <a:rPr lang="fr-FR" sz="3200" dirty="0" err="1" smtClean="0"/>
              <a:t>Abéba</a:t>
            </a:r>
            <a:r>
              <a:rPr lang="fr-FR" sz="3200" dirty="0" smtClean="0"/>
              <a:t>; </a:t>
            </a:r>
          </a:p>
          <a:p>
            <a:pPr>
              <a:buFont typeface="Wingdings" pitchFamily="2" charset="2"/>
              <a:buChar char="v"/>
            </a:pPr>
            <a:r>
              <a:rPr lang="fr-FR" sz="3200" dirty="0" smtClean="0"/>
              <a:t> Elle est entrée en vigueur le 15 février 2012 après la ratification du </a:t>
            </a:r>
            <a:r>
              <a:rPr lang="fr-FR" dirty="0" smtClean="0"/>
              <a:t>Cameroun, Tchad, Ethiopie, Ghana, Guinée Bissau, République de Guinée, Lesotho, Mauritanie, Nigéria, Burkina Faso,  Niger, Rwanda, Afrique de Sud , Togo et Zambie  ( art 48 de la Charte) </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sz="4000" b="1" dirty="0" smtClean="0">
                <a:solidFill>
                  <a:schemeClr val="accent1">
                    <a:lumMod val="50000"/>
                  </a:schemeClr>
                </a:solidFill>
              </a:rPr>
              <a:t>2007-2012 : 5 ans la durée du Processus </a:t>
            </a:r>
            <a:endParaRPr lang="fr-FR" sz="4000" b="1" dirty="0">
              <a:solidFill>
                <a:schemeClr val="accent1">
                  <a:lumMod val="50000"/>
                </a:schemeClr>
              </a:solidFill>
            </a:endParaRPr>
          </a:p>
        </p:txBody>
      </p:sp>
      <p:sp>
        <p:nvSpPr>
          <p:cNvPr id="3" name="Espace réservé du contenu 2"/>
          <p:cNvSpPr>
            <a:spLocks noGrp="1"/>
          </p:cNvSpPr>
          <p:nvPr>
            <p:ph sz="quarter" idx="2"/>
          </p:nvPr>
        </p:nvSpPr>
        <p:spPr/>
        <p:txBody>
          <a:bodyPr>
            <a:normAutofit fontScale="92500" lnSpcReduction="10000"/>
          </a:bodyPr>
          <a:lstStyle/>
          <a:p>
            <a:pPr>
              <a:buFont typeface="Wingdings" pitchFamily="2" charset="2"/>
              <a:buChar char="Ø"/>
            </a:pPr>
            <a:r>
              <a:rPr lang="fr-FR" sz="3200" dirty="0" smtClean="0"/>
              <a:t> </a:t>
            </a:r>
            <a:r>
              <a:rPr lang="fr-FR" sz="3200" dirty="0" smtClean="0">
                <a:solidFill>
                  <a:schemeClr val="accent3">
                    <a:lumMod val="50000"/>
                  </a:schemeClr>
                </a:solidFill>
              </a:rPr>
              <a:t>Travail remarquable de la Commission de l’UA , </a:t>
            </a:r>
          </a:p>
          <a:p>
            <a:pPr>
              <a:buFont typeface="Wingdings" pitchFamily="2" charset="2"/>
              <a:buChar char="Ø"/>
            </a:pPr>
            <a:r>
              <a:rPr lang="fr-FR" sz="3200" dirty="0" smtClean="0">
                <a:solidFill>
                  <a:schemeClr val="accent3">
                    <a:lumMod val="50000"/>
                  </a:schemeClr>
                </a:solidFill>
              </a:rPr>
              <a:t>L’implication du PAP, </a:t>
            </a:r>
          </a:p>
          <a:p>
            <a:pPr>
              <a:buFont typeface="Wingdings" pitchFamily="2" charset="2"/>
              <a:buChar char="Ø"/>
            </a:pPr>
            <a:r>
              <a:rPr lang="fr-FR" sz="3200" dirty="0" smtClean="0">
                <a:solidFill>
                  <a:schemeClr val="accent3">
                    <a:lumMod val="50000"/>
                  </a:schemeClr>
                </a:solidFill>
              </a:rPr>
              <a:t> la participation efficace des ONG </a:t>
            </a:r>
            <a:endParaRPr lang="fr-FR" sz="3200" dirty="0">
              <a:solidFill>
                <a:schemeClr val="accent3">
                  <a:lumMod val="50000"/>
                </a:schemeClr>
              </a:solidFill>
            </a:endParaRPr>
          </a:p>
        </p:txBody>
      </p:sp>
      <p:sp>
        <p:nvSpPr>
          <p:cNvPr id="5" name="Espace réservé du texte 4"/>
          <p:cNvSpPr>
            <a:spLocks noGrp="1"/>
          </p:cNvSpPr>
          <p:nvPr>
            <p:ph type="body" sz="quarter" idx="1"/>
          </p:nvPr>
        </p:nvSpPr>
        <p:spPr/>
        <p:txBody>
          <a:bodyPr/>
          <a:lstStyle/>
          <a:p>
            <a:r>
              <a:rPr lang="fr-FR" dirty="0" smtClean="0">
                <a:solidFill>
                  <a:schemeClr val="tx1"/>
                </a:solidFill>
              </a:rPr>
              <a:t>IMPLICATION D’ACTEURS CLES</a:t>
            </a:r>
            <a:endParaRPr lang="fr-FR" dirty="0">
              <a:solidFill>
                <a:schemeClr val="tx1"/>
              </a:solidFill>
            </a:endParaRPr>
          </a:p>
        </p:txBody>
      </p:sp>
      <p:sp>
        <p:nvSpPr>
          <p:cNvPr id="6" name="Espace réservé du texte 5"/>
          <p:cNvSpPr>
            <a:spLocks noGrp="1"/>
          </p:cNvSpPr>
          <p:nvPr>
            <p:ph type="body" sz="quarter" idx="3"/>
          </p:nvPr>
        </p:nvSpPr>
        <p:spPr/>
        <p:txBody>
          <a:bodyPr/>
          <a:lstStyle/>
          <a:p>
            <a:r>
              <a:rPr lang="fr-FR" dirty="0" smtClean="0">
                <a:solidFill>
                  <a:schemeClr val="accent3">
                    <a:lumMod val="50000"/>
                  </a:schemeClr>
                </a:solidFill>
              </a:rPr>
              <a:t>LE PROCESSUS  EST- il JAMAIS  ACHEVE ?</a:t>
            </a:r>
            <a:endParaRPr lang="fr-FR" dirty="0">
              <a:solidFill>
                <a:schemeClr val="accent3">
                  <a:lumMod val="50000"/>
                </a:schemeClr>
              </a:solidFill>
            </a:endParaRPr>
          </a:p>
        </p:txBody>
      </p:sp>
      <p:pic>
        <p:nvPicPr>
          <p:cNvPr id="1026" name="Picture 2" descr="C:\Users\DELL\Documents\ROASE WAEON\images democratie.jpg"/>
          <p:cNvPicPr>
            <a:picLocks noGrp="1" noChangeAspect="1" noChangeArrowheads="1"/>
          </p:cNvPicPr>
          <p:nvPr>
            <p:ph sz="quarter" idx="4"/>
          </p:nvPr>
        </p:nvPicPr>
        <p:blipFill>
          <a:blip r:embed="rId2"/>
          <a:srcRect/>
          <a:stretch>
            <a:fillRect/>
          </a:stretch>
        </p:blipFill>
        <p:spPr bwMode="auto">
          <a:xfrm>
            <a:off x="5310187" y="2500306"/>
            <a:ext cx="2833713" cy="3571899"/>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000" b="1" dirty="0" smtClean="0">
                <a:solidFill>
                  <a:schemeClr val="accent1">
                    <a:lumMod val="50000"/>
                  </a:schemeClr>
                </a:solidFill>
              </a:rPr>
              <a:t>Les CHIFFRES de la Charte</a:t>
            </a:r>
            <a:r>
              <a:rPr lang="fr-FR" sz="4000" dirty="0" smtClean="0"/>
              <a:t> </a:t>
            </a:r>
            <a:endParaRPr lang="fr-FR" sz="4000" dirty="0"/>
          </a:p>
        </p:txBody>
      </p:sp>
      <p:sp>
        <p:nvSpPr>
          <p:cNvPr id="3" name="Espace réservé du contenu 2"/>
          <p:cNvSpPr>
            <a:spLocks noGrp="1"/>
          </p:cNvSpPr>
          <p:nvPr>
            <p:ph sz="quarter" idx="1"/>
          </p:nvPr>
        </p:nvSpPr>
        <p:spPr/>
        <p:txBody>
          <a:bodyPr>
            <a:normAutofit fontScale="92500" lnSpcReduction="10000"/>
          </a:bodyPr>
          <a:lstStyle/>
          <a:p>
            <a:pPr>
              <a:buFont typeface="Wingdings" pitchFamily="2" charset="2"/>
              <a:buChar char="q"/>
            </a:pPr>
            <a:endParaRPr lang="fr-FR" sz="4000" dirty="0" smtClean="0">
              <a:solidFill>
                <a:schemeClr val="accent1">
                  <a:lumMod val="50000"/>
                </a:schemeClr>
              </a:solidFill>
            </a:endParaRPr>
          </a:p>
          <a:p>
            <a:pPr>
              <a:buFont typeface="Wingdings" pitchFamily="2" charset="2"/>
              <a:buChar char="q"/>
            </a:pPr>
            <a:r>
              <a:rPr lang="fr-FR" sz="4000" b="1" dirty="0" smtClean="0">
                <a:solidFill>
                  <a:schemeClr val="accent1">
                    <a:lumMod val="50000"/>
                  </a:schemeClr>
                </a:solidFill>
              </a:rPr>
              <a:t>19 Pays ont déjà ratifié et sont parties à </a:t>
            </a:r>
            <a:r>
              <a:rPr lang="fr-FR" sz="3600" b="1" dirty="0" smtClean="0">
                <a:solidFill>
                  <a:schemeClr val="accent1">
                    <a:lumMod val="50000"/>
                  </a:schemeClr>
                </a:solidFill>
              </a:rPr>
              <a:t>la Charte</a:t>
            </a:r>
          </a:p>
          <a:p>
            <a:pPr>
              <a:buFont typeface="Wingdings" pitchFamily="2" charset="2"/>
              <a:buChar char="q"/>
            </a:pPr>
            <a:r>
              <a:rPr lang="fr-FR" sz="3600" b="1" dirty="0" smtClean="0">
                <a:solidFill>
                  <a:schemeClr val="accent1">
                    <a:lumMod val="50000"/>
                  </a:schemeClr>
                </a:solidFill>
              </a:rPr>
              <a:t> 24 Pays ont signé mais pas encore ratifiés </a:t>
            </a:r>
          </a:p>
          <a:p>
            <a:pPr>
              <a:buFont typeface="Wingdings" pitchFamily="2" charset="2"/>
              <a:buChar char="q"/>
            </a:pPr>
            <a:r>
              <a:rPr lang="fr-FR" sz="3600" b="1" dirty="0" smtClean="0">
                <a:solidFill>
                  <a:schemeClr val="accent1">
                    <a:lumMod val="50000"/>
                  </a:schemeClr>
                </a:solidFill>
              </a:rPr>
              <a:t> 10  Pays n’ont ni signé , ni ratifié</a:t>
            </a:r>
          </a:p>
          <a:p>
            <a:pPr>
              <a:buFont typeface="Wingdings" pitchFamily="2" charset="2"/>
              <a:buChar char="q"/>
            </a:pPr>
            <a:r>
              <a:rPr lang="fr-FR" sz="3600" b="1" dirty="0" smtClean="0">
                <a:solidFill>
                  <a:schemeClr val="accent1">
                    <a:lumMod val="50000"/>
                  </a:schemeClr>
                </a:solidFill>
              </a:rPr>
              <a:t>  Au moment de l’Etude seuls  5 pays  sur  10 qui avaient </a:t>
            </a:r>
            <a:r>
              <a:rPr lang="fr-FR" sz="3600" b="1" dirty="0" err="1" smtClean="0">
                <a:solidFill>
                  <a:schemeClr val="accent1">
                    <a:lumMod val="50000"/>
                  </a:schemeClr>
                </a:solidFill>
              </a:rPr>
              <a:t>ratifiè</a:t>
            </a:r>
            <a:endParaRPr lang="fr-FR" sz="3600" b="1"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b="1" dirty="0" smtClean="0">
                <a:solidFill>
                  <a:schemeClr val="accent3">
                    <a:lumMod val="50000"/>
                  </a:schemeClr>
                </a:solidFill>
              </a:rPr>
              <a:t>POURQUOI L’ETUDE ?</a:t>
            </a:r>
            <a:endParaRPr lang="fr-FR" sz="4000" b="1" dirty="0">
              <a:solidFill>
                <a:schemeClr val="accent3">
                  <a:lumMod val="50000"/>
                </a:schemeClr>
              </a:solidFill>
            </a:endParaRPr>
          </a:p>
        </p:txBody>
      </p:sp>
      <p:sp>
        <p:nvSpPr>
          <p:cNvPr id="3" name="Espace réservé du contenu 2"/>
          <p:cNvSpPr>
            <a:spLocks noGrp="1"/>
          </p:cNvSpPr>
          <p:nvPr>
            <p:ph sz="quarter" idx="1"/>
          </p:nvPr>
        </p:nvSpPr>
        <p:spPr/>
        <p:txBody>
          <a:bodyPr>
            <a:normAutofit lnSpcReduction="10000"/>
          </a:bodyPr>
          <a:lstStyle/>
          <a:p>
            <a:pPr>
              <a:buNone/>
            </a:pPr>
            <a:endParaRPr lang="fr-FR" dirty="0" smtClean="0"/>
          </a:p>
          <a:p>
            <a:pPr algn="just">
              <a:buFont typeface="Courier New" pitchFamily="49" charset="0"/>
              <a:buChar char="o"/>
            </a:pPr>
            <a:r>
              <a:rPr lang="fr-FR" sz="3200" dirty="0" smtClean="0"/>
              <a:t> </a:t>
            </a:r>
            <a:r>
              <a:rPr lang="fr-FR" sz="3200" b="1" dirty="0" smtClean="0">
                <a:solidFill>
                  <a:schemeClr val="accent3">
                    <a:lumMod val="50000"/>
                  </a:schemeClr>
                </a:solidFill>
              </a:rPr>
              <a:t>Etablir  un état des lieux sur le processus de signature, de ratification et de mise en œuvre; </a:t>
            </a:r>
          </a:p>
          <a:p>
            <a:pPr algn="just">
              <a:buFont typeface="Courier New" pitchFamily="49" charset="0"/>
              <a:buChar char="o"/>
            </a:pPr>
            <a:r>
              <a:rPr lang="fr-FR" sz="3200" b="1" dirty="0" smtClean="0">
                <a:solidFill>
                  <a:schemeClr val="accent3">
                    <a:lumMod val="50000"/>
                  </a:schemeClr>
                </a:solidFill>
              </a:rPr>
              <a:t> Analyser  les impacts  et défis de la ratification de la Charte sur les pays concernés; </a:t>
            </a:r>
          </a:p>
          <a:p>
            <a:pPr algn="just">
              <a:buFont typeface="Courier New" pitchFamily="49" charset="0"/>
              <a:buChar char="o"/>
            </a:pPr>
            <a:r>
              <a:rPr lang="fr-FR" sz="3200" b="1" dirty="0" smtClean="0">
                <a:solidFill>
                  <a:schemeClr val="accent3">
                    <a:lumMod val="50000"/>
                  </a:schemeClr>
                </a:solidFill>
              </a:rPr>
              <a:t> Faire des recommandations pour une large ratification  et mise en œuvre </a:t>
            </a:r>
            <a:endParaRPr lang="fr-FR" sz="3200" b="1"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sz="4000" b="1" dirty="0" smtClean="0">
                <a:solidFill>
                  <a:schemeClr val="accent3">
                    <a:lumMod val="50000"/>
                  </a:schemeClr>
                </a:solidFill>
              </a:rPr>
              <a:t>LES REMARQUES DE L’ETUDE</a:t>
            </a:r>
            <a:r>
              <a:rPr lang="fr-FR" sz="4000" dirty="0" smtClean="0">
                <a:solidFill>
                  <a:schemeClr val="tx2">
                    <a:lumMod val="50000"/>
                  </a:schemeClr>
                </a:solidFill>
              </a:rPr>
              <a:t> </a:t>
            </a:r>
            <a:endParaRPr lang="fr-FR" sz="4000" dirty="0">
              <a:solidFill>
                <a:schemeClr val="tx2">
                  <a:lumMod val="50000"/>
                </a:schemeClr>
              </a:solidFill>
            </a:endParaRPr>
          </a:p>
        </p:txBody>
      </p:sp>
      <p:sp>
        <p:nvSpPr>
          <p:cNvPr id="3" name="Espace réservé du contenu 2"/>
          <p:cNvSpPr>
            <a:spLocks noGrp="1"/>
          </p:cNvSpPr>
          <p:nvPr>
            <p:ph sz="quarter" idx="1"/>
          </p:nvPr>
        </p:nvSpPr>
        <p:spPr/>
        <p:txBody>
          <a:bodyPr>
            <a:normAutofit fontScale="92500" lnSpcReduction="10000"/>
          </a:bodyPr>
          <a:lstStyle/>
          <a:p>
            <a:pPr>
              <a:buFont typeface="Wingdings" pitchFamily="2" charset="2"/>
              <a:buChar char="ü"/>
            </a:pPr>
            <a:r>
              <a:rPr lang="fr-FR" sz="3200" dirty="0" smtClean="0"/>
              <a:t> </a:t>
            </a:r>
            <a:r>
              <a:rPr lang="fr-FR" sz="3200" b="1" dirty="0" smtClean="0">
                <a:solidFill>
                  <a:schemeClr val="accent3">
                    <a:lumMod val="50000"/>
                  </a:schemeClr>
                </a:solidFill>
              </a:rPr>
              <a:t>La CADEBG est très peu connue par l’élite et les populations de 10 Pays concernés; </a:t>
            </a:r>
          </a:p>
          <a:p>
            <a:pPr>
              <a:buFont typeface="Wingdings" pitchFamily="2" charset="2"/>
              <a:buChar char="ü"/>
            </a:pPr>
            <a:r>
              <a:rPr lang="fr-FR" sz="3200" b="1" dirty="0" smtClean="0">
                <a:solidFill>
                  <a:schemeClr val="accent3">
                    <a:lumMod val="50000"/>
                  </a:schemeClr>
                </a:solidFill>
              </a:rPr>
              <a:t>Les pays subsahariens francophones  signent et ratifient des instruments juridiques sans se doter les moyens de  leur mise en œuvre ; </a:t>
            </a:r>
          </a:p>
          <a:p>
            <a:pPr>
              <a:buFont typeface="Wingdings" pitchFamily="2" charset="2"/>
              <a:buChar char="ü"/>
            </a:pPr>
            <a:r>
              <a:rPr lang="fr-FR" sz="3200" b="1" dirty="0" smtClean="0">
                <a:solidFill>
                  <a:schemeClr val="accent3">
                    <a:lumMod val="50000"/>
                  </a:schemeClr>
                </a:solidFill>
              </a:rPr>
              <a:t>Défaut de lien entre l’engagement à la Charte et un souci de renforcement des acquis;  </a:t>
            </a:r>
            <a:endParaRPr lang="fr-FR" sz="3200" b="1"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939784"/>
          </a:xfrm>
        </p:spPr>
        <p:txBody>
          <a:bodyPr/>
          <a:lstStyle/>
          <a:p>
            <a:pPr algn="ctr"/>
            <a:r>
              <a:rPr lang="fr-FR" b="1" dirty="0" smtClean="0">
                <a:solidFill>
                  <a:schemeClr val="accent3">
                    <a:lumMod val="50000"/>
                  </a:schemeClr>
                </a:solidFill>
              </a:rPr>
              <a:t>UNE APPROCHE HOLLISTIQUE</a:t>
            </a:r>
            <a:r>
              <a:rPr lang="fr-FR" b="1" dirty="0" smtClean="0"/>
              <a:t> </a:t>
            </a:r>
            <a:endParaRPr lang="fr-FR" b="1" dirty="0"/>
          </a:p>
        </p:txBody>
      </p:sp>
      <p:sp>
        <p:nvSpPr>
          <p:cNvPr id="3" name="Espace réservé du contenu 2"/>
          <p:cNvSpPr>
            <a:spLocks noGrp="1"/>
          </p:cNvSpPr>
          <p:nvPr>
            <p:ph sz="quarter" idx="1"/>
          </p:nvPr>
        </p:nvSpPr>
        <p:spPr>
          <a:xfrm>
            <a:off x="457200" y="1428736"/>
            <a:ext cx="7467600" cy="5045216"/>
          </a:xfrm>
        </p:spPr>
        <p:txBody>
          <a:bodyPr>
            <a:normAutofit fontScale="92500" lnSpcReduction="10000"/>
          </a:bodyPr>
          <a:lstStyle/>
          <a:p>
            <a:pPr>
              <a:buNone/>
            </a:pPr>
            <a:endParaRPr lang="fr-FR" dirty="0" smtClean="0"/>
          </a:p>
          <a:p>
            <a:r>
              <a:rPr lang="fr-FR" sz="3200" dirty="0" smtClean="0">
                <a:solidFill>
                  <a:schemeClr val="accent3">
                    <a:lumMod val="50000"/>
                  </a:schemeClr>
                </a:solidFill>
              </a:rPr>
              <a:t>Un volet documentation et recherche;</a:t>
            </a:r>
          </a:p>
          <a:p>
            <a:r>
              <a:rPr lang="fr-FR" sz="3200" dirty="0" smtClean="0">
                <a:solidFill>
                  <a:schemeClr val="accent3">
                    <a:lumMod val="50000"/>
                  </a:schemeClr>
                </a:solidFill>
              </a:rPr>
              <a:t> Questionnaires présentés à une quarantaine de personnes; </a:t>
            </a:r>
          </a:p>
          <a:p>
            <a:r>
              <a:rPr lang="fr-FR" sz="3200" dirty="0" smtClean="0">
                <a:solidFill>
                  <a:schemeClr val="accent3">
                    <a:lumMod val="50000"/>
                  </a:schemeClr>
                </a:solidFill>
              </a:rPr>
              <a:t>Et Interviews téléphoniques et physiques  adressées à des Parlementaires , experts  ministériels , membres d’Institutions de gestion des élections, journalistes et experts de la société civile travaillant dans la gouvernance démocratique.</a:t>
            </a:r>
            <a:endParaRPr lang="fr-FR" sz="3200" dirty="0">
              <a:solidFill>
                <a:schemeClr val="accent3">
                  <a:lumMod val="50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401</TotalTime>
  <Words>716</Words>
  <Application>Microsoft Office PowerPoint</Application>
  <PresentationFormat>On-screen Show (4:3)</PresentationFormat>
  <Paragraphs>81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Oriel</vt:lpstr>
      <vt:lpstr>ETUDE DE LA CHARTE AFRICAINE DE LA DEMOCRATIE, DES ELECTIONS ET DE LA BONNE GOUVERNANCE EN AFRIQUE DE L’OUEST  (Burkina Faso,  bénin , cote d’Ivoire, république de Guinée, Guinée Bissau , Mauritanie , Niger, Togo,  mali, Sénégal)     juillet-octobre 2012</vt:lpstr>
      <vt:lpstr>CONTEXTE D’ADOPTION DE LA CHARTE</vt:lpstr>
      <vt:lpstr>Principes et valeurs de la CADEBG</vt:lpstr>
      <vt:lpstr> LA  CADEBG</vt:lpstr>
      <vt:lpstr>2007-2012 : 5 ans la durée du Processus </vt:lpstr>
      <vt:lpstr>Les CHIFFRES de la Charte </vt:lpstr>
      <vt:lpstr>POURQUOI L’ETUDE ?</vt:lpstr>
      <vt:lpstr>LES REMARQUES DE L’ETUDE </vt:lpstr>
      <vt:lpstr>UNE APPROCHE HOLLISTIQUE </vt:lpstr>
      <vt:lpstr>QUELLE  RELATION ENTRE LA RATIFICATION  ET VOLONTE POLITIQUE? </vt:lpstr>
      <vt:lpstr>LES AVANTAGES DE LA CHARTE </vt:lpstr>
      <vt:lpstr>La démocratie, les élections et la BG , gage de paix </vt:lpstr>
      <vt:lpstr> les défis </vt:lpstr>
      <vt:lpstr>Recommandations </vt:lpstr>
      <vt:lpstr>Recommandations</vt:lpstr>
      <vt:lpstr>Merci de votre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DELL</dc:creator>
  <cp:lastModifiedBy>WEON</cp:lastModifiedBy>
  <cp:revision>40</cp:revision>
  <dcterms:created xsi:type="dcterms:W3CDTF">2013-05-05T06:59:38Z</dcterms:created>
  <dcterms:modified xsi:type="dcterms:W3CDTF">2013-05-22T09:42:55Z</dcterms:modified>
</cp:coreProperties>
</file>